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jpg>
</file>

<file path=ppt/media/image20.jpg>
</file>

<file path=ppt/media/image21.jpg>
</file>

<file path=ppt/media/image22.png>
</file>

<file path=ppt/media/image23.jpg>
</file>

<file path=ppt/media/image24.jpg>
</file>

<file path=ppt/media/image25.jpg>
</file>

<file path=ppt/media/image26.png>
</file>

<file path=ppt/media/image27.jpg>
</file>

<file path=ppt/media/image28.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e5e3106333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e5e3106333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58bc6825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58bc6825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e7753c6f2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e7753c6f2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e58bc6825a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e58bc6825a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e584c703e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e584c703e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e5f690b9c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e5f690b9c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e584c703e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e584c703e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e5e3106333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e5e3106333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e5f690b9c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e5f690b9c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e5e3106333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e5e3106333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b30073fc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b30073fc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e7753c6f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e7753c6f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e79d5e1bea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e79d5e1be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b30073fc86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b30073fc86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e5e3106333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e5e3106333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e7753c6f2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e7753c6f2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20.jpg"/><Relationship Id="rId4" Type="http://schemas.openxmlformats.org/officeDocument/2006/relationships/image" Target="../media/image24.jpg"/><Relationship Id="rId5" Type="http://schemas.openxmlformats.org/officeDocument/2006/relationships/image" Target="../media/image2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drive.google.com/file/d/1jtpM9HsGmBldN6hlkyv72wSEGUsDbGW7/view" TargetMode="External"/><Relationship Id="rId4" Type="http://schemas.openxmlformats.org/officeDocument/2006/relationships/image" Target="../media/image2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drive.google.com/file/d/1BxAcr6VEQfyF6gVUU6730dxtjsN1AvKQ/view" TargetMode="External"/><Relationship Id="rId4" Type="http://schemas.openxmlformats.org/officeDocument/2006/relationships/image" Target="../media/image2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7.png"/><Relationship Id="rId5" Type="http://schemas.openxmlformats.org/officeDocument/2006/relationships/image" Target="../media/image2.jpg"/><Relationship Id="rId6" Type="http://schemas.openxmlformats.org/officeDocument/2006/relationships/image" Target="../media/image5.jpg"/><Relationship Id="rId7"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8.png"/><Relationship Id="rId5" Type="http://schemas.openxmlformats.org/officeDocument/2006/relationships/image" Target="../media/image2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7.jpg"/><Relationship Id="rId4" Type="http://schemas.openxmlformats.org/officeDocument/2006/relationships/image" Target="../media/image11.jpg"/><Relationship Id="rId5" Type="http://schemas.openxmlformats.org/officeDocument/2006/relationships/image" Target="../media/image23.jpg"/><Relationship Id="rId6" Type="http://schemas.openxmlformats.org/officeDocument/2006/relationships/image" Target="../media/image1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22.png"/><Relationship Id="rId5"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311700" y="291450"/>
            <a:ext cx="8520600" cy="1230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100">
                <a:solidFill>
                  <a:srgbClr val="000000"/>
                </a:solidFill>
              </a:rPr>
              <a:t>DS 302</a:t>
            </a:r>
            <a:endParaRPr sz="3100">
              <a:solidFill>
                <a:srgbClr val="000000"/>
              </a:solidFill>
            </a:endParaRPr>
          </a:p>
          <a:p>
            <a:pPr indent="0" lvl="0" marL="0" rtl="0" algn="ctr">
              <a:spcBef>
                <a:spcPts val="0"/>
              </a:spcBef>
              <a:spcAft>
                <a:spcPts val="0"/>
              </a:spcAft>
              <a:buNone/>
            </a:pPr>
            <a:r>
              <a:rPr b="1" lang="en" sz="4200">
                <a:solidFill>
                  <a:srgbClr val="000000"/>
                </a:solidFill>
              </a:rPr>
              <a:t>DESIGN PROJECT</a:t>
            </a:r>
            <a:endParaRPr b="1" sz="4200">
              <a:solidFill>
                <a:srgbClr val="000000"/>
              </a:solidFill>
            </a:endParaRPr>
          </a:p>
        </p:txBody>
      </p:sp>
      <p:sp>
        <p:nvSpPr>
          <p:cNvPr id="55" name="Google Shape;55;p13"/>
          <p:cNvSpPr txBox="1"/>
          <p:nvPr/>
        </p:nvSpPr>
        <p:spPr>
          <a:xfrm>
            <a:off x="311700" y="1430800"/>
            <a:ext cx="85206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rgbClr val="000000"/>
                </a:solidFill>
              </a:rPr>
              <a:t>“Design and Fabrication of rain  protector for Two-wheeler”</a:t>
            </a:r>
            <a:endParaRPr sz="2500">
              <a:solidFill>
                <a:srgbClr val="000000"/>
              </a:solidFill>
            </a:endParaRPr>
          </a:p>
          <a:p>
            <a:pPr indent="0" lvl="0" marL="0" rtl="0" algn="ctr">
              <a:spcBef>
                <a:spcPts val="0"/>
              </a:spcBef>
              <a:spcAft>
                <a:spcPts val="0"/>
              </a:spcAft>
              <a:buNone/>
            </a:pPr>
            <a:r>
              <a:t/>
            </a:r>
            <a:endParaRPr sz="2500">
              <a:solidFill>
                <a:srgbClr val="000000"/>
              </a:solidFill>
            </a:endParaRPr>
          </a:p>
          <a:p>
            <a:pPr indent="0" lvl="0" marL="0" rtl="0" algn="ctr">
              <a:spcBef>
                <a:spcPts val="0"/>
              </a:spcBef>
              <a:spcAft>
                <a:spcPts val="0"/>
              </a:spcAft>
              <a:buNone/>
            </a:pPr>
            <a:r>
              <a:t/>
            </a:r>
            <a:endParaRPr sz="2500">
              <a:solidFill>
                <a:srgbClr val="000000"/>
              </a:solidFill>
            </a:endParaRPr>
          </a:p>
        </p:txBody>
      </p:sp>
      <p:sp>
        <p:nvSpPr>
          <p:cNvPr id="56" name="Google Shape;56;p13"/>
          <p:cNvSpPr txBox="1"/>
          <p:nvPr/>
        </p:nvSpPr>
        <p:spPr>
          <a:xfrm>
            <a:off x="311600" y="2173600"/>
            <a:ext cx="8520600" cy="58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Under the guidance of :-</a:t>
            </a:r>
            <a:r>
              <a:rPr lang="en"/>
              <a:t> </a:t>
            </a:r>
            <a:endParaRPr/>
          </a:p>
          <a:p>
            <a:pPr indent="0" lvl="0" marL="0" rtl="0" algn="ctr">
              <a:spcBef>
                <a:spcPts val="0"/>
              </a:spcBef>
              <a:spcAft>
                <a:spcPts val="0"/>
              </a:spcAft>
              <a:buNone/>
            </a:pPr>
            <a:r>
              <a:t/>
            </a:r>
            <a:endParaRPr sz="600"/>
          </a:p>
          <a:p>
            <a:pPr indent="0" lvl="0" marL="0" rtl="0" algn="ctr">
              <a:spcBef>
                <a:spcPts val="0"/>
              </a:spcBef>
              <a:spcAft>
                <a:spcPts val="0"/>
              </a:spcAft>
              <a:buNone/>
            </a:pPr>
            <a:r>
              <a:rPr b="1" lang="en">
                <a:solidFill>
                  <a:srgbClr val="1C4587"/>
                </a:solidFill>
              </a:rPr>
              <a:t>Dr. Tushar Choudhary</a:t>
            </a:r>
            <a:endParaRPr b="1">
              <a:solidFill>
                <a:srgbClr val="1C4587"/>
              </a:solidFill>
            </a:endParaRPr>
          </a:p>
          <a:p>
            <a:pPr indent="0" lvl="0" marL="0" rtl="0" algn="ctr">
              <a:spcBef>
                <a:spcPts val="0"/>
              </a:spcBef>
              <a:spcAft>
                <a:spcPts val="0"/>
              </a:spcAft>
              <a:buNone/>
            </a:pPr>
            <a:r>
              <a:t/>
            </a:r>
            <a:endParaRPr/>
          </a:p>
        </p:txBody>
      </p:sp>
      <p:sp>
        <p:nvSpPr>
          <p:cNvPr id="57" name="Google Shape;57;p13"/>
          <p:cNvSpPr txBox="1"/>
          <p:nvPr/>
        </p:nvSpPr>
        <p:spPr>
          <a:xfrm>
            <a:off x="311700" y="2865475"/>
            <a:ext cx="8520600" cy="198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t>Submitted by:- </a:t>
            </a:r>
            <a:endParaRPr sz="1200"/>
          </a:p>
          <a:p>
            <a:pPr indent="0" lvl="0" marL="0" rtl="0" algn="ctr">
              <a:spcBef>
                <a:spcPts val="0"/>
              </a:spcBef>
              <a:spcAft>
                <a:spcPts val="0"/>
              </a:spcAft>
              <a:buNone/>
            </a:pPr>
            <a:r>
              <a:t/>
            </a:r>
            <a:endParaRPr sz="600"/>
          </a:p>
          <a:p>
            <a:pPr indent="0" lvl="0" marL="0" rtl="0" algn="ctr">
              <a:spcBef>
                <a:spcPts val="0"/>
              </a:spcBef>
              <a:spcAft>
                <a:spcPts val="0"/>
              </a:spcAft>
              <a:buNone/>
            </a:pPr>
            <a:r>
              <a:rPr b="1" lang="en" sz="1700"/>
              <a:t>Group - 34</a:t>
            </a:r>
            <a:endParaRPr b="1" sz="1700"/>
          </a:p>
          <a:p>
            <a:pPr indent="0" lvl="0" marL="0" rtl="0" algn="ctr">
              <a:spcBef>
                <a:spcPts val="0"/>
              </a:spcBef>
              <a:spcAft>
                <a:spcPts val="0"/>
              </a:spcAft>
              <a:buNone/>
            </a:pPr>
            <a:r>
              <a:t/>
            </a:r>
            <a:endParaRPr b="1" sz="600"/>
          </a:p>
          <a:p>
            <a:pPr indent="0" lvl="0" marL="0" rtl="0" algn="ctr">
              <a:spcBef>
                <a:spcPts val="0"/>
              </a:spcBef>
              <a:spcAft>
                <a:spcPts val="0"/>
              </a:spcAft>
              <a:buNone/>
            </a:pPr>
            <a:r>
              <a:rPr b="1" lang="en">
                <a:solidFill>
                  <a:srgbClr val="1C4587"/>
                </a:solidFill>
              </a:rPr>
              <a:t>Arpit Kumar Pandey	( 2018038)  </a:t>
            </a:r>
            <a:endParaRPr b="1">
              <a:solidFill>
                <a:srgbClr val="1C4587"/>
              </a:solidFill>
            </a:endParaRPr>
          </a:p>
          <a:p>
            <a:pPr indent="0" lvl="0" marL="0" rtl="0" algn="ctr">
              <a:spcBef>
                <a:spcPts val="0"/>
              </a:spcBef>
              <a:spcAft>
                <a:spcPts val="0"/>
              </a:spcAft>
              <a:buNone/>
            </a:pPr>
            <a:r>
              <a:rPr b="1" lang="en">
                <a:solidFill>
                  <a:srgbClr val="1C4587"/>
                </a:solidFill>
              </a:rPr>
              <a:t>Pranav Choudhary	(2018184)</a:t>
            </a:r>
            <a:endParaRPr b="1">
              <a:solidFill>
                <a:srgbClr val="1C4587"/>
              </a:solidFill>
            </a:endParaRPr>
          </a:p>
          <a:p>
            <a:pPr indent="0" lvl="0" marL="0" rtl="0" algn="ctr">
              <a:spcBef>
                <a:spcPts val="0"/>
              </a:spcBef>
              <a:spcAft>
                <a:spcPts val="0"/>
              </a:spcAft>
              <a:buNone/>
            </a:pPr>
            <a:r>
              <a:rPr b="1" lang="en">
                <a:solidFill>
                  <a:srgbClr val="1C4587"/>
                </a:solidFill>
              </a:rPr>
              <a:t>Shivam Singh		(2018372)  </a:t>
            </a:r>
            <a:endParaRPr b="1">
              <a:solidFill>
                <a:srgbClr val="1C4587"/>
              </a:solidFill>
            </a:endParaRPr>
          </a:p>
          <a:p>
            <a:pPr indent="0" lvl="0" marL="0" rtl="0" algn="ctr">
              <a:spcBef>
                <a:spcPts val="0"/>
              </a:spcBef>
              <a:spcAft>
                <a:spcPts val="0"/>
              </a:spcAft>
              <a:buNone/>
            </a:pPr>
            <a:r>
              <a:rPr b="1" lang="en">
                <a:solidFill>
                  <a:srgbClr val="1C4587"/>
                </a:solidFill>
              </a:rPr>
              <a:t>Sayooj M K		(2018528)</a:t>
            </a:r>
            <a:endParaRPr b="1">
              <a:solidFill>
                <a:srgbClr val="1C4587"/>
              </a:solidFill>
            </a:endParaRPr>
          </a:p>
          <a:p>
            <a:pPr indent="0" lvl="0" marL="0" rtl="0" algn="ctr">
              <a:spcBef>
                <a:spcPts val="0"/>
              </a:spcBef>
              <a:spcAft>
                <a:spcPts val="0"/>
              </a:spcAft>
              <a:buNone/>
            </a:pPr>
            <a:r>
              <a:rPr b="1" lang="en">
                <a:solidFill>
                  <a:srgbClr val="1C4587"/>
                </a:solidFill>
              </a:rPr>
              <a:t>Raja Diwakar		(2018202)</a:t>
            </a:r>
            <a:endParaRPr b="1">
              <a:solidFill>
                <a:srgbClr val="1C4587"/>
              </a:solidFill>
            </a:endParaRPr>
          </a:p>
        </p:txBody>
      </p:sp>
      <p:cxnSp>
        <p:nvCxnSpPr>
          <p:cNvPr id="58" name="Google Shape;58;p13"/>
          <p:cNvCxnSpPr/>
          <p:nvPr/>
        </p:nvCxnSpPr>
        <p:spPr>
          <a:xfrm>
            <a:off x="450325" y="2105050"/>
            <a:ext cx="8373000" cy="0"/>
          </a:xfrm>
          <a:prstGeom prst="straightConnector1">
            <a:avLst/>
          </a:prstGeom>
          <a:noFill/>
          <a:ln cap="flat" cmpd="sng" w="19050">
            <a:solidFill>
              <a:srgbClr val="1155CC"/>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2"/>
          <p:cNvPicPr preferRelativeResize="0"/>
          <p:nvPr/>
        </p:nvPicPr>
        <p:blipFill rotWithShape="1">
          <a:blip r:embed="rId3">
            <a:alphaModFix/>
          </a:blip>
          <a:srcRect b="0" l="14573" r="9801" t="0"/>
          <a:stretch/>
        </p:blipFill>
        <p:spPr>
          <a:xfrm>
            <a:off x="253250" y="918375"/>
            <a:ext cx="5412624" cy="3969925"/>
          </a:xfrm>
          <a:prstGeom prst="rect">
            <a:avLst/>
          </a:prstGeom>
          <a:noFill/>
          <a:ln>
            <a:noFill/>
          </a:ln>
        </p:spPr>
      </p:pic>
      <p:pic>
        <p:nvPicPr>
          <p:cNvPr id="151" name="Google Shape;151;p22"/>
          <p:cNvPicPr preferRelativeResize="0"/>
          <p:nvPr/>
        </p:nvPicPr>
        <p:blipFill>
          <a:blip r:embed="rId4">
            <a:alphaModFix/>
          </a:blip>
          <a:stretch>
            <a:fillRect/>
          </a:stretch>
        </p:blipFill>
        <p:spPr>
          <a:xfrm>
            <a:off x="5665875" y="918375"/>
            <a:ext cx="3146800" cy="1770075"/>
          </a:xfrm>
          <a:prstGeom prst="rect">
            <a:avLst/>
          </a:prstGeom>
          <a:noFill/>
          <a:ln>
            <a:noFill/>
          </a:ln>
        </p:spPr>
      </p:pic>
      <p:pic>
        <p:nvPicPr>
          <p:cNvPr id="152" name="Google Shape;152;p22"/>
          <p:cNvPicPr preferRelativeResize="0"/>
          <p:nvPr/>
        </p:nvPicPr>
        <p:blipFill rotWithShape="1">
          <a:blip r:embed="rId5">
            <a:alphaModFix/>
          </a:blip>
          <a:srcRect b="0" l="8153" r="11123" t="0"/>
          <a:stretch/>
        </p:blipFill>
        <p:spPr>
          <a:xfrm>
            <a:off x="5665875" y="2688450"/>
            <a:ext cx="3146800" cy="21926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3"/>
          <p:cNvSpPr/>
          <p:nvPr/>
        </p:nvSpPr>
        <p:spPr>
          <a:xfrm rot="5400000">
            <a:off x="1039950" y="-636825"/>
            <a:ext cx="566100" cy="26460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txBox="1"/>
          <p:nvPr>
            <p:ph type="title"/>
          </p:nvPr>
        </p:nvSpPr>
        <p:spPr>
          <a:xfrm>
            <a:off x="235475" y="3905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SIMULATION</a:t>
            </a:r>
            <a:endParaRPr>
              <a:solidFill>
                <a:schemeClr val="lt1"/>
              </a:solidFill>
            </a:endParaRPr>
          </a:p>
        </p:txBody>
      </p:sp>
      <p:pic>
        <p:nvPicPr>
          <p:cNvPr id="159" name="Google Shape;159;p23" title="Keyshot Animation.avi">
            <a:hlinkClick r:id="rId3"/>
          </p:cNvPr>
          <p:cNvPicPr preferRelativeResize="0"/>
          <p:nvPr/>
        </p:nvPicPr>
        <p:blipFill>
          <a:blip r:embed="rId4">
            <a:alphaModFix/>
          </a:blip>
          <a:stretch>
            <a:fillRect/>
          </a:stretch>
        </p:blipFill>
        <p:spPr>
          <a:xfrm>
            <a:off x="1106750" y="1139225"/>
            <a:ext cx="6427675" cy="3615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4"/>
          <p:cNvSpPr/>
          <p:nvPr/>
        </p:nvSpPr>
        <p:spPr>
          <a:xfrm rot="5400000">
            <a:off x="1039950" y="-636825"/>
            <a:ext cx="566100" cy="26460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txBox="1"/>
          <p:nvPr>
            <p:ph type="title"/>
          </p:nvPr>
        </p:nvSpPr>
        <p:spPr>
          <a:xfrm>
            <a:off x="235475" y="3905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SIMULATION</a:t>
            </a:r>
            <a:endParaRPr>
              <a:solidFill>
                <a:schemeClr val="lt1"/>
              </a:solidFill>
            </a:endParaRPr>
          </a:p>
        </p:txBody>
      </p:sp>
      <p:pic>
        <p:nvPicPr>
          <p:cNvPr id="166" name="Google Shape;166;p24" title="1.avi">
            <a:hlinkClick r:id="rId3"/>
          </p:cNvPr>
          <p:cNvPicPr preferRelativeResize="0"/>
          <p:nvPr/>
        </p:nvPicPr>
        <p:blipFill>
          <a:blip r:embed="rId4">
            <a:alphaModFix/>
          </a:blip>
          <a:stretch>
            <a:fillRect/>
          </a:stretch>
        </p:blipFill>
        <p:spPr>
          <a:xfrm>
            <a:off x="956100" y="1121625"/>
            <a:ext cx="6718974" cy="3779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5"/>
          <p:cNvPicPr preferRelativeResize="0"/>
          <p:nvPr/>
        </p:nvPicPr>
        <p:blipFill>
          <a:blip r:embed="rId3">
            <a:alphaModFix/>
          </a:blip>
          <a:stretch>
            <a:fillRect/>
          </a:stretch>
        </p:blipFill>
        <p:spPr>
          <a:xfrm>
            <a:off x="0" y="-1"/>
            <a:ext cx="9144000" cy="5143500"/>
          </a:xfrm>
          <a:prstGeom prst="rect">
            <a:avLst/>
          </a:prstGeom>
          <a:noFill/>
          <a:ln>
            <a:noFill/>
          </a:ln>
        </p:spPr>
      </p:pic>
      <p:sp>
        <p:nvSpPr>
          <p:cNvPr id="172" name="Google Shape;172;p25"/>
          <p:cNvSpPr/>
          <p:nvPr/>
        </p:nvSpPr>
        <p:spPr>
          <a:xfrm rot="5400000">
            <a:off x="1243800" y="-1120800"/>
            <a:ext cx="566100" cy="30537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5"/>
          <p:cNvSpPr txBox="1"/>
          <p:nvPr>
            <p:ph type="title"/>
          </p:nvPr>
        </p:nvSpPr>
        <p:spPr>
          <a:xfrm>
            <a:off x="341700" y="119700"/>
            <a:ext cx="2712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MARKETING</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174" name="Google Shape;174;p25"/>
          <p:cNvSpPr txBox="1"/>
          <p:nvPr/>
        </p:nvSpPr>
        <p:spPr>
          <a:xfrm>
            <a:off x="3316400" y="399200"/>
            <a:ext cx="734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6"/>
          <p:cNvSpPr/>
          <p:nvPr/>
        </p:nvSpPr>
        <p:spPr>
          <a:xfrm rot="5400000">
            <a:off x="1390675" y="-1166175"/>
            <a:ext cx="566100" cy="33468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6"/>
          <p:cNvSpPr txBox="1"/>
          <p:nvPr>
            <p:ph type="title"/>
          </p:nvPr>
        </p:nvSpPr>
        <p:spPr>
          <a:xfrm>
            <a:off x="311700" y="216425"/>
            <a:ext cx="315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KEY FEATURES</a:t>
            </a:r>
            <a:endParaRPr>
              <a:solidFill>
                <a:schemeClr val="lt1"/>
              </a:solidFill>
            </a:endParaRPr>
          </a:p>
        </p:txBody>
      </p:sp>
      <p:sp>
        <p:nvSpPr>
          <p:cNvPr id="181" name="Google Shape;181;p26"/>
          <p:cNvSpPr txBox="1"/>
          <p:nvPr/>
        </p:nvSpPr>
        <p:spPr>
          <a:xfrm>
            <a:off x="1004650" y="872900"/>
            <a:ext cx="57183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1155CC"/>
              </a:buClr>
              <a:buSzPts val="1400"/>
              <a:buChar char="●"/>
            </a:pPr>
            <a:r>
              <a:rPr lang="en"/>
              <a:t>Contractible</a:t>
            </a:r>
            <a:r>
              <a:rPr lang="en"/>
              <a:t> and multiple fold</a:t>
            </a:r>
            <a:r>
              <a:rPr lang="en"/>
              <a:t> frame for easy and compact use.</a:t>
            </a:r>
            <a:endParaRPr/>
          </a:p>
        </p:txBody>
      </p:sp>
      <p:sp>
        <p:nvSpPr>
          <p:cNvPr id="182" name="Google Shape;182;p26"/>
          <p:cNvSpPr txBox="1"/>
          <p:nvPr/>
        </p:nvSpPr>
        <p:spPr>
          <a:xfrm>
            <a:off x="1004650" y="1177700"/>
            <a:ext cx="72378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1155CC"/>
              </a:buClr>
              <a:buSzPts val="1400"/>
              <a:buChar char="●"/>
            </a:pPr>
            <a:r>
              <a:rPr lang="en"/>
              <a:t>Sturdy and less air resisting design which can withstand a speed of 60-</a:t>
            </a:r>
            <a:r>
              <a:rPr lang="en"/>
              <a:t>70 Kmph</a:t>
            </a:r>
            <a:r>
              <a:rPr lang="en"/>
              <a:t>.</a:t>
            </a:r>
            <a:endParaRPr/>
          </a:p>
        </p:txBody>
      </p:sp>
      <p:sp>
        <p:nvSpPr>
          <p:cNvPr id="183" name="Google Shape;183;p26"/>
          <p:cNvSpPr txBox="1"/>
          <p:nvPr/>
        </p:nvSpPr>
        <p:spPr>
          <a:xfrm>
            <a:off x="1004650" y="1482500"/>
            <a:ext cx="62199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1155CC"/>
              </a:buClr>
              <a:buSzPts val="1400"/>
              <a:buChar char="●"/>
            </a:pPr>
            <a:r>
              <a:rPr lang="en"/>
              <a:t>Comfortable and enough space to </a:t>
            </a:r>
            <a:r>
              <a:rPr lang="en"/>
              <a:t>accommodate two passengers</a:t>
            </a:r>
            <a:r>
              <a:rPr lang="en"/>
              <a:t> </a:t>
            </a:r>
            <a:endParaRPr/>
          </a:p>
        </p:txBody>
      </p:sp>
      <p:sp>
        <p:nvSpPr>
          <p:cNvPr id="184" name="Google Shape;184;p26"/>
          <p:cNvSpPr txBox="1"/>
          <p:nvPr/>
        </p:nvSpPr>
        <p:spPr>
          <a:xfrm>
            <a:off x="1004650" y="1787300"/>
            <a:ext cx="62199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1155CC"/>
              </a:buClr>
              <a:buSzPts val="1400"/>
              <a:buChar char="●"/>
            </a:pPr>
            <a:r>
              <a:rPr lang="en"/>
              <a:t>Can be locked from the driver’s seat.</a:t>
            </a:r>
            <a:endParaRPr/>
          </a:p>
        </p:txBody>
      </p:sp>
      <p:sp>
        <p:nvSpPr>
          <p:cNvPr id="185" name="Google Shape;185;p26"/>
          <p:cNvSpPr txBox="1"/>
          <p:nvPr/>
        </p:nvSpPr>
        <p:spPr>
          <a:xfrm>
            <a:off x="1004650" y="2092100"/>
            <a:ext cx="62199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1155CC"/>
              </a:buClr>
              <a:buSzPts val="1400"/>
              <a:buChar char="●"/>
            </a:pPr>
            <a:r>
              <a:rPr lang="en"/>
              <a:t>Suitable for Motor bikes</a:t>
            </a:r>
            <a:endParaRPr/>
          </a:p>
        </p:txBody>
      </p:sp>
      <p:sp>
        <p:nvSpPr>
          <p:cNvPr id="186" name="Google Shape;186;p26"/>
          <p:cNvSpPr/>
          <p:nvPr/>
        </p:nvSpPr>
        <p:spPr>
          <a:xfrm rot="5400000">
            <a:off x="1558350" y="1074825"/>
            <a:ext cx="399300" cy="3516000"/>
          </a:xfrm>
          <a:prstGeom prst="round2SameRect">
            <a:avLst>
              <a:gd fmla="val 36678"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87" name="Google Shape;187;p26"/>
          <p:cNvSpPr txBox="1"/>
          <p:nvPr>
            <p:ph type="title"/>
          </p:nvPr>
        </p:nvSpPr>
        <p:spPr>
          <a:xfrm>
            <a:off x="249650" y="2626525"/>
            <a:ext cx="3289500" cy="41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ROOM FOR IMPROVEMENT</a:t>
            </a:r>
            <a:endParaRPr sz="1800">
              <a:solidFill>
                <a:schemeClr val="lt1"/>
              </a:solidFill>
            </a:endParaRPr>
          </a:p>
        </p:txBody>
      </p:sp>
      <p:sp>
        <p:nvSpPr>
          <p:cNvPr id="188" name="Google Shape;188;p26"/>
          <p:cNvSpPr txBox="1"/>
          <p:nvPr/>
        </p:nvSpPr>
        <p:spPr>
          <a:xfrm>
            <a:off x="367350" y="3165613"/>
            <a:ext cx="840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t>After practical testing the following improvements may be possible.</a:t>
            </a:r>
            <a:endParaRPr b="1"/>
          </a:p>
        </p:txBody>
      </p:sp>
      <p:sp>
        <p:nvSpPr>
          <p:cNvPr id="189" name="Google Shape;189;p26"/>
          <p:cNvSpPr txBox="1"/>
          <p:nvPr/>
        </p:nvSpPr>
        <p:spPr>
          <a:xfrm>
            <a:off x="976350" y="3565825"/>
            <a:ext cx="6841500" cy="13698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Clr>
                <a:srgbClr val="4A86E8"/>
              </a:buClr>
              <a:buSzPts val="1400"/>
              <a:buChar char="●"/>
            </a:pPr>
            <a:r>
              <a:rPr lang="en"/>
              <a:t>Increase the number of folds on each frame.</a:t>
            </a:r>
            <a:endParaRPr/>
          </a:p>
          <a:p>
            <a:pPr indent="-317500" lvl="0" marL="457200" rtl="0" algn="l">
              <a:lnSpc>
                <a:spcPct val="150000"/>
              </a:lnSpc>
              <a:spcBef>
                <a:spcPts val="0"/>
              </a:spcBef>
              <a:spcAft>
                <a:spcPts val="0"/>
              </a:spcAft>
              <a:buClr>
                <a:srgbClr val="4A86E8"/>
              </a:buClr>
              <a:buSzPts val="1400"/>
              <a:buChar char="●"/>
            </a:pPr>
            <a:r>
              <a:rPr lang="en">
                <a:solidFill>
                  <a:schemeClr val="dk1"/>
                </a:solidFill>
              </a:rPr>
              <a:t>Decrease the diameter of the frames.</a:t>
            </a:r>
            <a:endParaRPr>
              <a:solidFill>
                <a:schemeClr val="dk1"/>
              </a:solidFill>
            </a:endParaRPr>
          </a:p>
          <a:p>
            <a:pPr indent="-317500" lvl="0" marL="457200" rtl="0" algn="l">
              <a:lnSpc>
                <a:spcPct val="150000"/>
              </a:lnSpc>
              <a:spcBef>
                <a:spcPts val="0"/>
              </a:spcBef>
              <a:spcAft>
                <a:spcPts val="0"/>
              </a:spcAft>
              <a:buClr>
                <a:srgbClr val="4A86E8"/>
              </a:buClr>
              <a:buSzPts val="1400"/>
              <a:buChar char="●"/>
            </a:pPr>
            <a:r>
              <a:rPr lang="en">
                <a:solidFill>
                  <a:schemeClr val="dk1"/>
                </a:solidFill>
              </a:rPr>
              <a:t>Decrease the number of frames. </a:t>
            </a:r>
            <a:endParaRPr>
              <a:solidFill>
                <a:schemeClr val="dk1"/>
              </a:solidFill>
            </a:endParaRPr>
          </a:p>
          <a:p>
            <a:pPr indent="-317500" lvl="0" marL="457200" rtl="0" algn="l">
              <a:lnSpc>
                <a:spcPct val="150000"/>
              </a:lnSpc>
              <a:spcBef>
                <a:spcPts val="0"/>
              </a:spcBef>
              <a:spcAft>
                <a:spcPts val="0"/>
              </a:spcAft>
              <a:buClr>
                <a:srgbClr val="4A86E8"/>
              </a:buClr>
              <a:buSzPts val="1400"/>
              <a:buChar char="●"/>
            </a:pPr>
            <a:r>
              <a:rPr lang="en">
                <a:solidFill>
                  <a:schemeClr val="dk1"/>
                </a:solidFill>
              </a:rPr>
              <a:t>Adding rain drop sensors to automatically open rain protector.</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p:nvPr/>
        </p:nvSpPr>
        <p:spPr>
          <a:xfrm rot="5400000">
            <a:off x="1957325" y="-1504275"/>
            <a:ext cx="566100" cy="44802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7"/>
          <p:cNvSpPr txBox="1"/>
          <p:nvPr>
            <p:ph type="title"/>
          </p:nvPr>
        </p:nvSpPr>
        <p:spPr>
          <a:xfrm>
            <a:off x="311700" y="445025"/>
            <a:ext cx="412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Novelty and Patentability</a:t>
            </a:r>
            <a:endParaRPr>
              <a:solidFill>
                <a:schemeClr val="lt1"/>
              </a:solidFill>
            </a:endParaRPr>
          </a:p>
        </p:txBody>
      </p:sp>
      <p:sp>
        <p:nvSpPr>
          <p:cNvPr id="196" name="Google Shape;196;p27"/>
          <p:cNvSpPr txBox="1"/>
          <p:nvPr/>
        </p:nvSpPr>
        <p:spPr>
          <a:xfrm>
            <a:off x="1004650" y="2930300"/>
            <a:ext cx="6219900" cy="400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a:p>
        </p:txBody>
      </p:sp>
      <p:sp>
        <p:nvSpPr>
          <p:cNvPr id="197" name="Google Shape;197;p27"/>
          <p:cNvSpPr txBox="1"/>
          <p:nvPr/>
        </p:nvSpPr>
        <p:spPr>
          <a:xfrm>
            <a:off x="221025" y="1504350"/>
            <a:ext cx="6519900" cy="21348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rgbClr val="4A86E8"/>
              </a:buClr>
              <a:buSzPts val="1400"/>
              <a:buChar char="●"/>
            </a:pPr>
            <a:r>
              <a:rPr lang="en">
                <a:solidFill>
                  <a:schemeClr val="dk1"/>
                </a:solidFill>
              </a:rPr>
              <a:t>Our rain-protector has contractible and multiple fold frame which takes less space when closed and provides enough space while open.</a:t>
            </a:r>
            <a:endParaRPr>
              <a:solidFill>
                <a:schemeClr val="dk1"/>
              </a:solidFill>
            </a:endParaRPr>
          </a:p>
          <a:p>
            <a:pPr indent="-317500" lvl="0" marL="457200" rtl="0" algn="l">
              <a:lnSpc>
                <a:spcPct val="115000"/>
              </a:lnSpc>
              <a:spcBef>
                <a:spcPts val="0"/>
              </a:spcBef>
              <a:spcAft>
                <a:spcPts val="0"/>
              </a:spcAft>
              <a:buClr>
                <a:srgbClr val="4A86E8"/>
              </a:buClr>
              <a:buSzPts val="1400"/>
              <a:buChar char="●"/>
            </a:pPr>
            <a:r>
              <a:rPr lang="en">
                <a:solidFill>
                  <a:schemeClr val="dk1"/>
                </a:solidFill>
              </a:rPr>
              <a:t>The app interface and ideology is original and has no resemblance to any other app.</a:t>
            </a:r>
            <a:endParaRPr>
              <a:solidFill>
                <a:schemeClr val="dk1"/>
              </a:solidFill>
            </a:endParaRPr>
          </a:p>
          <a:p>
            <a:pPr indent="-317500" lvl="0" marL="457200" rtl="0" algn="l">
              <a:lnSpc>
                <a:spcPct val="115000"/>
              </a:lnSpc>
              <a:spcBef>
                <a:spcPts val="0"/>
              </a:spcBef>
              <a:spcAft>
                <a:spcPts val="0"/>
              </a:spcAft>
              <a:buClr>
                <a:srgbClr val="4A86E8"/>
              </a:buClr>
              <a:buSzPts val="1400"/>
              <a:buChar char="●"/>
            </a:pPr>
            <a:r>
              <a:rPr lang="en">
                <a:solidFill>
                  <a:schemeClr val="dk1"/>
                </a:solidFill>
              </a:rPr>
              <a:t>This idea will help people using two-wheelers also they don’t have to worry about carrying it </a:t>
            </a:r>
            <a:r>
              <a:rPr lang="en">
                <a:solidFill>
                  <a:schemeClr val="dk1"/>
                </a:solidFill>
              </a:rPr>
              <a:t>with</a:t>
            </a:r>
            <a:r>
              <a:rPr lang="en">
                <a:solidFill>
                  <a:schemeClr val="dk1"/>
                </a:solidFill>
              </a:rPr>
              <a:t> them as it can be locked with vehicle itself.</a:t>
            </a:r>
            <a:endParaRPr>
              <a:solidFill>
                <a:schemeClr val="dk1"/>
              </a:solidFill>
            </a:endParaRPr>
          </a:p>
          <a:p>
            <a:pPr indent="-317500" lvl="0" marL="457200" rtl="0" algn="l">
              <a:lnSpc>
                <a:spcPct val="115000"/>
              </a:lnSpc>
              <a:spcBef>
                <a:spcPts val="0"/>
              </a:spcBef>
              <a:spcAft>
                <a:spcPts val="0"/>
              </a:spcAft>
              <a:buClr>
                <a:srgbClr val="4A86E8"/>
              </a:buClr>
              <a:buSzPts val="1400"/>
              <a:buChar char="●"/>
            </a:pPr>
            <a:r>
              <a:rPr lang="en">
                <a:solidFill>
                  <a:schemeClr val="dk1"/>
                </a:solidFill>
              </a:rPr>
              <a:t>This is the most sturdy design of rain protector currently available. </a:t>
            </a:r>
            <a:endParaRPr>
              <a:solidFill>
                <a:schemeClr val="dk1"/>
              </a:solidFill>
            </a:endParaRPr>
          </a:p>
          <a:p>
            <a:pPr indent="0" lvl="0" marL="457200" rtl="0" algn="l">
              <a:lnSpc>
                <a:spcPct val="115000"/>
              </a:lnSpc>
              <a:spcBef>
                <a:spcPts val="0"/>
              </a:spcBef>
              <a:spcAft>
                <a:spcPts val="0"/>
              </a:spcAft>
              <a:buNone/>
            </a:pPr>
            <a:r>
              <a:t/>
            </a:r>
            <a:endParaRPr>
              <a:solidFill>
                <a:schemeClr val="dk1"/>
              </a:solidFill>
            </a:endParaRPr>
          </a:p>
        </p:txBody>
      </p:sp>
      <p:sp>
        <p:nvSpPr>
          <p:cNvPr id="198" name="Google Shape;198;p27"/>
          <p:cNvSpPr txBox="1"/>
          <p:nvPr/>
        </p:nvSpPr>
        <p:spPr>
          <a:xfrm>
            <a:off x="703225" y="3706925"/>
            <a:ext cx="6037800" cy="6834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i="1" lang="en" sz="1200">
                <a:solidFill>
                  <a:srgbClr val="666666"/>
                </a:solidFill>
              </a:rPr>
              <a:t>The theoretical work regarding design and conceptualization of the rain protector has been done and the concept is ready for implementation.</a:t>
            </a:r>
            <a:r>
              <a:rPr lang="en" sz="1800">
                <a:solidFill>
                  <a:srgbClr val="666666"/>
                </a:solidFill>
              </a:rPr>
              <a:t>   </a:t>
            </a:r>
            <a:endParaRPr sz="1800">
              <a:solidFill>
                <a:srgbClr val="666666"/>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8"/>
          <p:cNvSpPr/>
          <p:nvPr/>
        </p:nvSpPr>
        <p:spPr>
          <a:xfrm rot="-5400000">
            <a:off x="5285075" y="-849025"/>
            <a:ext cx="948000" cy="6777900"/>
          </a:xfrm>
          <a:prstGeom prst="round2SameRect">
            <a:avLst>
              <a:gd fmla="val 47015"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txBox="1"/>
          <p:nvPr>
            <p:ph type="title"/>
          </p:nvPr>
        </p:nvSpPr>
        <p:spPr>
          <a:xfrm>
            <a:off x="311700" y="2115475"/>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5000">
                <a:solidFill>
                  <a:schemeClr val="lt1"/>
                </a:solidFill>
              </a:rPr>
              <a:t>THANK YOU</a:t>
            </a:r>
            <a:endParaRPr b="1" sz="50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p:nvPr/>
        </p:nvSpPr>
        <p:spPr>
          <a:xfrm rot="5400000">
            <a:off x="831225" y="-233200"/>
            <a:ext cx="566100" cy="22287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txBox="1"/>
          <p:nvPr/>
        </p:nvSpPr>
        <p:spPr>
          <a:xfrm>
            <a:off x="101075" y="554975"/>
            <a:ext cx="2193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lt1"/>
                </a:solidFill>
              </a:rPr>
              <a:t>Introduction</a:t>
            </a:r>
            <a:endParaRPr sz="2800">
              <a:solidFill>
                <a:schemeClr val="lt1"/>
              </a:solidFill>
            </a:endParaRPr>
          </a:p>
        </p:txBody>
      </p:sp>
      <p:sp>
        <p:nvSpPr>
          <p:cNvPr id="65" name="Google Shape;65;p14"/>
          <p:cNvSpPr txBox="1"/>
          <p:nvPr/>
        </p:nvSpPr>
        <p:spPr>
          <a:xfrm>
            <a:off x="311700" y="1471425"/>
            <a:ext cx="8520600" cy="97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Most of the two-wheeler riders face problems during rainy season. Even though they use </a:t>
            </a:r>
            <a:r>
              <a:rPr lang="en"/>
              <a:t>raincoats</a:t>
            </a:r>
            <a:r>
              <a:rPr lang="en"/>
              <a:t> there are still problems in using it, and those who use rain covers also faces problems. So in this project we are going to identify those problems and come up with a suitable solution for them.</a:t>
            </a:r>
            <a:endParaRPr/>
          </a:p>
          <a:p>
            <a:pPr indent="0" lvl="0" marL="0" rtl="0" algn="l">
              <a:lnSpc>
                <a:spcPct val="115000"/>
              </a:lnSpc>
              <a:spcBef>
                <a:spcPts val="1600"/>
              </a:spcBef>
              <a:spcAft>
                <a:spcPts val="1600"/>
              </a:spcAft>
              <a:buNone/>
            </a:pPr>
            <a:r>
              <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p:nvPr/>
        </p:nvSpPr>
        <p:spPr>
          <a:xfrm rot="5400000">
            <a:off x="791625" y="3067308"/>
            <a:ext cx="451200" cy="2034300"/>
          </a:xfrm>
          <a:prstGeom prst="round2SameRect">
            <a:avLst>
              <a:gd fmla="val 36678"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rot="5400000">
            <a:off x="791625" y="1048293"/>
            <a:ext cx="451200" cy="2034300"/>
          </a:xfrm>
          <a:prstGeom prst="round2SameRect">
            <a:avLst>
              <a:gd fmla="val 36678"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rot="5400000">
            <a:off x="3516950" y="-3369425"/>
            <a:ext cx="566100" cy="76002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txBox="1"/>
          <p:nvPr>
            <p:ph type="title"/>
          </p:nvPr>
        </p:nvSpPr>
        <p:spPr>
          <a:xfrm>
            <a:off x="228425" y="141025"/>
            <a:ext cx="723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PROBLEM IDENTIFICATION &amp; OBJECTIVE</a:t>
            </a:r>
            <a:endParaRPr>
              <a:solidFill>
                <a:schemeClr val="lt1"/>
              </a:solidFill>
            </a:endParaRPr>
          </a:p>
        </p:txBody>
      </p:sp>
      <p:sp>
        <p:nvSpPr>
          <p:cNvPr id="74" name="Google Shape;74;p15"/>
          <p:cNvSpPr txBox="1"/>
          <p:nvPr>
            <p:ph type="title"/>
          </p:nvPr>
        </p:nvSpPr>
        <p:spPr>
          <a:xfrm>
            <a:off x="308250" y="1843650"/>
            <a:ext cx="1818000" cy="31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rPr>
              <a:t>PROBLEMS</a:t>
            </a:r>
            <a:endParaRPr b="1" sz="1800">
              <a:solidFill>
                <a:schemeClr val="lt1"/>
              </a:solidFill>
            </a:endParaRPr>
          </a:p>
        </p:txBody>
      </p:sp>
      <p:sp>
        <p:nvSpPr>
          <p:cNvPr id="75" name="Google Shape;75;p15"/>
          <p:cNvSpPr txBox="1"/>
          <p:nvPr>
            <p:ph idx="1" type="body"/>
          </p:nvPr>
        </p:nvSpPr>
        <p:spPr>
          <a:xfrm>
            <a:off x="2129700" y="3857225"/>
            <a:ext cx="6709500" cy="718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400">
                <a:solidFill>
                  <a:srgbClr val="3C78D8"/>
                </a:solidFill>
              </a:rPr>
              <a:t>To redesign a rain </a:t>
            </a:r>
            <a:r>
              <a:rPr b="1" lang="en" sz="1400">
                <a:solidFill>
                  <a:srgbClr val="3C78D8"/>
                </a:solidFill>
              </a:rPr>
              <a:t>protector</a:t>
            </a:r>
            <a:r>
              <a:rPr b="1" lang="en" sz="1400">
                <a:solidFill>
                  <a:srgbClr val="3C78D8"/>
                </a:solidFill>
              </a:rPr>
              <a:t> for two wheelers that is durable, less flashy, and comfortable to sit inside.</a:t>
            </a:r>
            <a:endParaRPr b="1" sz="1400">
              <a:solidFill>
                <a:srgbClr val="3C78D8"/>
              </a:solidFill>
            </a:endParaRPr>
          </a:p>
        </p:txBody>
      </p:sp>
      <p:sp>
        <p:nvSpPr>
          <p:cNvPr id="76" name="Google Shape;76;p15"/>
          <p:cNvSpPr txBox="1"/>
          <p:nvPr>
            <p:ph idx="1" type="body"/>
          </p:nvPr>
        </p:nvSpPr>
        <p:spPr>
          <a:xfrm>
            <a:off x="2126250" y="1843650"/>
            <a:ext cx="6709500" cy="1456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1155CC"/>
              </a:buClr>
              <a:buSzPts val="1200"/>
              <a:buChar char="●"/>
            </a:pPr>
            <a:r>
              <a:rPr lang="en" sz="1200">
                <a:solidFill>
                  <a:schemeClr val="dk1"/>
                </a:solidFill>
              </a:rPr>
              <a:t>The products available in the market are </a:t>
            </a:r>
            <a:r>
              <a:rPr lang="en" sz="1200">
                <a:solidFill>
                  <a:schemeClr val="dk1"/>
                </a:solidFill>
              </a:rPr>
              <a:t>very</a:t>
            </a:r>
            <a:r>
              <a:rPr lang="en" sz="1200">
                <a:solidFill>
                  <a:schemeClr val="dk1"/>
                </a:solidFill>
              </a:rPr>
              <a:t> eye catching and flashy.</a:t>
            </a:r>
            <a:endParaRPr sz="1200">
              <a:solidFill>
                <a:schemeClr val="dk1"/>
              </a:solidFill>
            </a:endParaRPr>
          </a:p>
          <a:p>
            <a:pPr indent="-304800" lvl="0" marL="457200" rtl="0" algn="l">
              <a:spcBef>
                <a:spcPts val="0"/>
              </a:spcBef>
              <a:spcAft>
                <a:spcPts val="0"/>
              </a:spcAft>
              <a:buClr>
                <a:srgbClr val="1155CC"/>
              </a:buClr>
              <a:buSzPts val="1200"/>
              <a:buChar char="●"/>
            </a:pPr>
            <a:r>
              <a:rPr lang="en" sz="1200">
                <a:solidFill>
                  <a:schemeClr val="dk1"/>
                </a:solidFill>
              </a:rPr>
              <a:t>Using raincoats would dirty or wrinkle the dress.</a:t>
            </a:r>
            <a:endParaRPr sz="1200">
              <a:solidFill>
                <a:schemeClr val="dk1"/>
              </a:solidFill>
            </a:endParaRPr>
          </a:p>
          <a:p>
            <a:pPr indent="-304800" lvl="0" marL="457200" rtl="0" algn="l">
              <a:spcBef>
                <a:spcPts val="0"/>
              </a:spcBef>
              <a:spcAft>
                <a:spcPts val="0"/>
              </a:spcAft>
              <a:buClr>
                <a:srgbClr val="1155CC"/>
              </a:buClr>
              <a:buSzPts val="1200"/>
              <a:buChar char="●"/>
            </a:pPr>
            <a:r>
              <a:rPr lang="en" sz="1200">
                <a:solidFill>
                  <a:schemeClr val="dk1"/>
                </a:solidFill>
              </a:rPr>
              <a:t>For ladies, it is uncomfortable to sit on the back seat with a raincoat on.</a:t>
            </a:r>
            <a:endParaRPr sz="1200">
              <a:solidFill>
                <a:schemeClr val="dk1"/>
              </a:solidFill>
            </a:endParaRPr>
          </a:p>
          <a:p>
            <a:pPr indent="-304800" lvl="0" marL="457200" rtl="0" algn="l">
              <a:spcBef>
                <a:spcPts val="0"/>
              </a:spcBef>
              <a:spcAft>
                <a:spcPts val="0"/>
              </a:spcAft>
              <a:buClr>
                <a:srgbClr val="1155CC"/>
              </a:buClr>
              <a:buSzPts val="1200"/>
              <a:buChar char="●"/>
            </a:pPr>
            <a:r>
              <a:rPr lang="en" sz="1200">
                <a:solidFill>
                  <a:schemeClr val="dk1"/>
                </a:solidFill>
              </a:rPr>
              <a:t>Currently there is no suitable rain protector for motor bikes in the market.</a:t>
            </a:r>
            <a:endParaRPr sz="1200">
              <a:solidFill>
                <a:schemeClr val="dk1"/>
              </a:solidFill>
            </a:endParaRPr>
          </a:p>
          <a:p>
            <a:pPr indent="-304800" lvl="0" marL="457200" rtl="0" algn="l">
              <a:spcBef>
                <a:spcPts val="0"/>
              </a:spcBef>
              <a:spcAft>
                <a:spcPts val="0"/>
              </a:spcAft>
              <a:buClr>
                <a:srgbClr val="1155CC"/>
              </a:buClr>
              <a:buSzPts val="1200"/>
              <a:buChar char="●"/>
            </a:pPr>
            <a:r>
              <a:rPr lang="en" sz="1200">
                <a:solidFill>
                  <a:schemeClr val="dk1"/>
                </a:solidFill>
              </a:rPr>
              <a:t>The products in the market are less durable.</a:t>
            </a:r>
            <a:endParaRPr sz="1200">
              <a:solidFill>
                <a:schemeClr val="dk1"/>
              </a:solidFill>
            </a:endParaRPr>
          </a:p>
        </p:txBody>
      </p:sp>
      <p:sp>
        <p:nvSpPr>
          <p:cNvPr id="77" name="Google Shape;77;p15"/>
          <p:cNvSpPr txBox="1"/>
          <p:nvPr>
            <p:ph type="title"/>
          </p:nvPr>
        </p:nvSpPr>
        <p:spPr>
          <a:xfrm>
            <a:off x="311700" y="3857225"/>
            <a:ext cx="1818000" cy="48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rPr>
              <a:t>OBJECTIVE</a:t>
            </a:r>
            <a:endParaRPr b="1" sz="1800">
              <a:solidFill>
                <a:schemeClr val="lt1"/>
              </a:solidFill>
            </a:endParaRPr>
          </a:p>
        </p:txBody>
      </p:sp>
      <p:sp>
        <p:nvSpPr>
          <p:cNvPr id="78" name="Google Shape;78;p15"/>
          <p:cNvSpPr txBox="1"/>
          <p:nvPr>
            <p:ph idx="1" type="body"/>
          </p:nvPr>
        </p:nvSpPr>
        <p:spPr>
          <a:xfrm>
            <a:off x="345450" y="903050"/>
            <a:ext cx="8493900" cy="664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rPr>
              <a:t>We conducted customer survey by interview and direct observations. We also collected information through our own experience and found the following problems that the users face.</a:t>
            </a:r>
            <a:endParaRPr sz="12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6"/>
          <p:cNvPicPr preferRelativeResize="0"/>
          <p:nvPr/>
        </p:nvPicPr>
        <p:blipFill>
          <a:blip r:embed="rId3">
            <a:alphaModFix/>
          </a:blip>
          <a:stretch>
            <a:fillRect/>
          </a:stretch>
        </p:blipFill>
        <p:spPr>
          <a:xfrm>
            <a:off x="446828" y="3127826"/>
            <a:ext cx="1597703" cy="1597698"/>
          </a:xfrm>
          <a:prstGeom prst="rect">
            <a:avLst/>
          </a:prstGeom>
          <a:noFill/>
          <a:ln>
            <a:noFill/>
          </a:ln>
        </p:spPr>
      </p:pic>
      <p:pic>
        <p:nvPicPr>
          <p:cNvPr id="84" name="Google Shape;84;p16"/>
          <p:cNvPicPr preferRelativeResize="0"/>
          <p:nvPr/>
        </p:nvPicPr>
        <p:blipFill>
          <a:blip r:embed="rId4">
            <a:alphaModFix/>
          </a:blip>
          <a:stretch>
            <a:fillRect/>
          </a:stretch>
        </p:blipFill>
        <p:spPr>
          <a:xfrm>
            <a:off x="2253655" y="3216371"/>
            <a:ext cx="2324351" cy="1303673"/>
          </a:xfrm>
          <a:prstGeom prst="rect">
            <a:avLst/>
          </a:prstGeom>
          <a:noFill/>
          <a:ln>
            <a:noFill/>
          </a:ln>
        </p:spPr>
      </p:pic>
      <p:pic>
        <p:nvPicPr>
          <p:cNvPr id="85" name="Google Shape;85;p16"/>
          <p:cNvPicPr preferRelativeResize="0"/>
          <p:nvPr/>
        </p:nvPicPr>
        <p:blipFill>
          <a:blip r:embed="rId5">
            <a:alphaModFix/>
          </a:blip>
          <a:stretch>
            <a:fillRect/>
          </a:stretch>
        </p:blipFill>
        <p:spPr>
          <a:xfrm>
            <a:off x="446825" y="1390701"/>
            <a:ext cx="1737129" cy="1737124"/>
          </a:xfrm>
          <a:prstGeom prst="rect">
            <a:avLst/>
          </a:prstGeom>
          <a:noFill/>
          <a:ln>
            <a:noFill/>
          </a:ln>
        </p:spPr>
      </p:pic>
      <p:pic>
        <p:nvPicPr>
          <p:cNvPr id="86" name="Google Shape;86;p16"/>
          <p:cNvPicPr preferRelativeResize="0"/>
          <p:nvPr/>
        </p:nvPicPr>
        <p:blipFill>
          <a:blip r:embed="rId6">
            <a:alphaModFix/>
          </a:blip>
          <a:stretch>
            <a:fillRect/>
          </a:stretch>
        </p:blipFill>
        <p:spPr>
          <a:xfrm>
            <a:off x="2253653" y="1390713"/>
            <a:ext cx="2324353" cy="1744843"/>
          </a:xfrm>
          <a:prstGeom prst="rect">
            <a:avLst/>
          </a:prstGeom>
          <a:noFill/>
          <a:ln>
            <a:noFill/>
          </a:ln>
        </p:spPr>
      </p:pic>
      <p:pic>
        <p:nvPicPr>
          <p:cNvPr id="87" name="Google Shape;87;p16"/>
          <p:cNvPicPr preferRelativeResize="0"/>
          <p:nvPr/>
        </p:nvPicPr>
        <p:blipFill>
          <a:blip r:embed="rId7">
            <a:alphaModFix/>
          </a:blip>
          <a:stretch>
            <a:fillRect/>
          </a:stretch>
        </p:blipFill>
        <p:spPr>
          <a:xfrm>
            <a:off x="4654141" y="1390700"/>
            <a:ext cx="4138433" cy="3130034"/>
          </a:xfrm>
          <a:prstGeom prst="rect">
            <a:avLst/>
          </a:prstGeom>
          <a:noFill/>
          <a:ln>
            <a:noFill/>
          </a:ln>
        </p:spPr>
      </p:pic>
      <p:sp>
        <p:nvSpPr>
          <p:cNvPr id="88" name="Google Shape;88;p16"/>
          <p:cNvSpPr/>
          <p:nvPr/>
        </p:nvSpPr>
        <p:spPr>
          <a:xfrm rot="5400000">
            <a:off x="1263775" y="-896300"/>
            <a:ext cx="566100" cy="30939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txBox="1"/>
          <p:nvPr>
            <p:ph type="title"/>
          </p:nvPr>
        </p:nvSpPr>
        <p:spPr>
          <a:xfrm>
            <a:off x="291725" y="364300"/>
            <a:ext cx="2679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STATE OF ART</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p:nvPr/>
        </p:nvSpPr>
        <p:spPr>
          <a:xfrm rot="5400000">
            <a:off x="2281650" y="-2066450"/>
            <a:ext cx="566100" cy="51294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txBox="1"/>
          <p:nvPr>
            <p:ph type="title"/>
          </p:nvPr>
        </p:nvSpPr>
        <p:spPr>
          <a:xfrm>
            <a:off x="291725" y="211900"/>
            <a:ext cx="5320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METHODOLOGY ADOPTED</a:t>
            </a:r>
            <a:endParaRPr>
              <a:solidFill>
                <a:schemeClr val="lt1"/>
              </a:solidFill>
            </a:endParaRPr>
          </a:p>
        </p:txBody>
      </p:sp>
      <p:sp>
        <p:nvSpPr>
          <p:cNvPr id="96" name="Google Shape;96;p17"/>
          <p:cNvSpPr txBox="1"/>
          <p:nvPr>
            <p:ph idx="1" type="body"/>
          </p:nvPr>
        </p:nvSpPr>
        <p:spPr>
          <a:xfrm>
            <a:off x="419975" y="2257400"/>
            <a:ext cx="1737300" cy="2348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b="1" lang="en" sz="1400">
                <a:solidFill>
                  <a:schemeClr val="dk1"/>
                </a:solidFill>
              </a:rPr>
              <a:t>Surveying and observation:</a:t>
            </a:r>
            <a:r>
              <a:rPr lang="en" sz="1200">
                <a:solidFill>
                  <a:schemeClr val="dk1"/>
                </a:solidFill>
              </a:rPr>
              <a:t> </a:t>
            </a:r>
            <a:endParaRPr sz="1200">
              <a:solidFill>
                <a:schemeClr val="dk1"/>
              </a:solidFill>
            </a:endParaRPr>
          </a:p>
          <a:p>
            <a:pPr indent="0" lvl="0" marL="0" rtl="0" algn="ctr">
              <a:lnSpc>
                <a:spcPct val="115000"/>
              </a:lnSpc>
              <a:spcBef>
                <a:spcPts val="1200"/>
              </a:spcBef>
              <a:spcAft>
                <a:spcPts val="1200"/>
              </a:spcAft>
              <a:buClr>
                <a:schemeClr val="dk1"/>
              </a:buClr>
              <a:buSzPts val="1100"/>
              <a:buFont typeface="Arial"/>
              <a:buNone/>
            </a:pPr>
            <a:r>
              <a:rPr lang="en" sz="1200">
                <a:solidFill>
                  <a:schemeClr val="dk1"/>
                </a:solidFill>
              </a:rPr>
              <a:t>We surveyed the problems faced by people using two wheelers, interviewed them and also made a note of the ones we observed.</a:t>
            </a:r>
            <a:endParaRPr sz="1200">
              <a:solidFill>
                <a:schemeClr val="dk1"/>
              </a:solidFill>
            </a:endParaRPr>
          </a:p>
        </p:txBody>
      </p:sp>
      <p:pic>
        <p:nvPicPr>
          <p:cNvPr id="97" name="Google Shape;97;p17"/>
          <p:cNvPicPr preferRelativeResize="0"/>
          <p:nvPr/>
        </p:nvPicPr>
        <p:blipFill>
          <a:blip r:embed="rId3">
            <a:alphaModFix/>
          </a:blip>
          <a:stretch>
            <a:fillRect/>
          </a:stretch>
        </p:blipFill>
        <p:spPr>
          <a:xfrm>
            <a:off x="761363" y="1175589"/>
            <a:ext cx="1054475" cy="1054475"/>
          </a:xfrm>
          <a:prstGeom prst="rect">
            <a:avLst/>
          </a:prstGeom>
          <a:noFill/>
          <a:ln>
            <a:noFill/>
          </a:ln>
        </p:spPr>
      </p:pic>
      <p:pic>
        <p:nvPicPr>
          <p:cNvPr id="98" name="Google Shape;98;p17"/>
          <p:cNvPicPr preferRelativeResize="0"/>
          <p:nvPr/>
        </p:nvPicPr>
        <p:blipFill>
          <a:blip r:embed="rId4">
            <a:alphaModFix/>
          </a:blip>
          <a:stretch>
            <a:fillRect/>
          </a:stretch>
        </p:blipFill>
        <p:spPr>
          <a:xfrm>
            <a:off x="2835150" y="1208919"/>
            <a:ext cx="1135600" cy="1054486"/>
          </a:xfrm>
          <a:prstGeom prst="rect">
            <a:avLst/>
          </a:prstGeom>
          <a:noFill/>
          <a:ln>
            <a:noFill/>
          </a:ln>
        </p:spPr>
      </p:pic>
      <p:sp>
        <p:nvSpPr>
          <p:cNvPr id="99" name="Google Shape;99;p17"/>
          <p:cNvSpPr txBox="1"/>
          <p:nvPr/>
        </p:nvSpPr>
        <p:spPr>
          <a:xfrm>
            <a:off x="2534300" y="2234925"/>
            <a:ext cx="1737300" cy="1323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1"/>
                </a:solidFill>
              </a:rPr>
              <a:t>Product survey:</a:t>
            </a:r>
            <a:r>
              <a:rPr lang="en" sz="1200">
                <a:solidFill>
                  <a:schemeClr val="dk1"/>
                </a:solidFill>
              </a:rPr>
              <a:t> </a:t>
            </a:r>
            <a:endParaRPr sz="1200">
              <a:solidFill>
                <a:schemeClr val="dk1"/>
              </a:solidFill>
            </a:endParaRPr>
          </a:p>
          <a:p>
            <a:pPr indent="0" lvl="0" marL="0" rtl="0" algn="ctr">
              <a:spcBef>
                <a:spcPts val="0"/>
              </a:spcBef>
              <a:spcAft>
                <a:spcPts val="0"/>
              </a:spcAft>
              <a:buNone/>
            </a:pPr>
            <a:r>
              <a:rPr lang="en" sz="1200">
                <a:solidFill>
                  <a:schemeClr val="dk1"/>
                </a:solidFill>
              </a:rPr>
              <a:t>We also surveyed the market for various products currently available to help us innovate</a:t>
            </a:r>
            <a:endParaRPr sz="1200">
              <a:solidFill>
                <a:schemeClr val="dk1"/>
              </a:solidFill>
            </a:endParaRPr>
          </a:p>
        </p:txBody>
      </p:sp>
      <p:pic>
        <p:nvPicPr>
          <p:cNvPr id="100" name="Google Shape;100;p17"/>
          <p:cNvPicPr preferRelativeResize="0"/>
          <p:nvPr/>
        </p:nvPicPr>
        <p:blipFill>
          <a:blip r:embed="rId5">
            <a:alphaModFix/>
          </a:blip>
          <a:stretch>
            <a:fillRect/>
          </a:stretch>
        </p:blipFill>
        <p:spPr>
          <a:xfrm>
            <a:off x="5150650" y="1269438"/>
            <a:ext cx="832908" cy="866774"/>
          </a:xfrm>
          <a:prstGeom prst="rect">
            <a:avLst/>
          </a:prstGeom>
          <a:noFill/>
          <a:ln>
            <a:noFill/>
          </a:ln>
        </p:spPr>
      </p:pic>
      <p:sp>
        <p:nvSpPr>
          <p:cNvPr id="101" name="Google Shape;101;p17"/>
          <p:cNvSpPr txBox="1"/>
          <p:nvPr/>
        </p:nvSpPr>
        <p:spPr>
          <a:xfrm>
            <a:off x="4658800" y="2257400"/>
            <a:ext cx="1737300" cy="1323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1"/>
                </a:solidFill>
              </a:rPr>
              <a:t>Persona:</a:t>
            </a:r>
            <a:r>
              <a:rPr lang="en" sz="1200">
                <a:solidFill>
                  <a:schemeClr val="dk1"/>
                </a:solidFill>
              </a:rPr>
              <a:t> </a:t>
            </a:r>
            <a:endParaRPr sz="1200">
              <a:solidFill>
                <a:schemeClr val="dk1"/>
              </a:solidFill>
            </a:endParaRPr>
          </a:p>
          <a:p>
            <a:pPr indent="0" lvl="0" marL="0" rtl="0" algn="ctr">
              <a:spcBef>
                <a:spcPts val="0"/>
              </a:spcBef>
              <a:spcAft>
                <a:spcPts val="0"/>
              </a:spcAft>
              <a:buNone/>
            </a:pPr>
            <a:r>
              <a:rPr lang="en" sz="1200">
                <a:solidFill>
                  <a:schemeClr val="dk1"/>
                </a:solidFill>
              </a:rPr>
              <a:t>We made personas from the data collected for better understanding of the user’s needs.</a:t>
            </a:r>
            <a:endParaRPr sz="1200">
              <a:solidFill>
                <a:schemeClr val="dk1"/>
              </a:solidFill>
            </a:endParaRPr>
          </a:p>
        </p:txBody>
      </p:sp>
      <p:pic>
        <p:nvPicPr>
          <p:cNvPr id="102" name="Google Shape;102;p17"/>
          <p:cNvPicPr preferRelativeResize="0"/>
          <p:nvPr/>
        </p:nvPicPr>
        <p:blipFill>
          <a:blip r:embed="rId6">
            <a:alphaModFix/>
          </a:blip>
          <a:stretch>
            <a:fillRect/>
          </a:stretch>
        </p:blipFill>
        <p:spPr>
          <a:xfrm>
            <a:off x="7163450" y="1236100"/>
            <a:ext cx="933450" cy="933450"/>
          </a:xfrm>
          <a:prstGeom prst="rect">
            <a:avLst/>
          </a:prstGeom>
          <a:noFill/>
          <a:ln>
            <a:noFill/>
          </a:ln>
        </p:spPr>
      </p:pic>
      <p:sp>
        <p:nvSpPr>
          <p:cNvPr id="103" name="Google Shape;103;p17"/>
          <p:cNvSpPr txBox="1"/>
          <p:nvPr/>
        </p:nvSpPr>
        <p:spPr>
          <a:xfrm>
            <a:off x="6783300" y="2257400"/>
            <a:ext cx="1737300" cy="954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1"/>
                </a:solidFill>
              </a:rPr>
              <a:t>Brainstorming</a:t>
            </a:r>
            <a:r>
              <a:rPr b="1" lang="en">
                <a:solidFill>
                  <a:schemeClr val="dk1"/>
                </a:solidFill>
              </a:rPr>
              <a:t>:</a:t>
            </a:r>
            <a:endParaRPr b="1">
              <a:solidFill>
                <a:schemeClr val="dk1"/>
              </a:solidFill>
            </a:endParaRPr>
          </a:p>
          <a:p>
            <a:pPr indent="0" lvl="0" marL="0" rtl="0" algn="ctr">
              <a:spcBef>
                <a:spcPts val="0"/>
              </a:spcBef>
              <a:spcAft>
                <a:spcPts val="0"/>
              </a:spcAft>
              <a:buNone/>
            </a:pPr>
            <a:r>
              <a:rPr lang="en" sz="1200">
                <a:solidFill>
                  <a:schemeClr val="dk1"/>
                </a:solidFill>
              </a:rPr>
              <a:t>Brainstorming was done for getting better and innovative ideas.</a:t>
            </a:r>
            <a:endParaRPr sz="12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8"/>
          <p:cNvSpPr/>
          <p:nvPr/>
        </p:nvSpPr>
        <p:spPr>
          <a:xfrm rot="5400000">
            <a:off x="2281650" y="-2066450"/>
            <a:ext cx="566100" cy="51294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8"/>
          <p:cNvSpPr txBox="1"/>
          <p:nvPr>
            <p:ph idx="4294967295" type="title"/>
          </p:nvPr>
        </p:nvSpPr>
        <p:spPr>
          <a:xfrm>
            <a:off x="291725" y="211900"/>
            <a:ext cx="5320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METHODOLOGY ADOPTED</a:t>
            </a:r>
            <a:endParaRPr>
              <a:solidFill>
                <a:schemeClr val="lt1"/>
              </a:solidFill>
            </a:endParaRPr>
          </a:p>
        </p:txBody>
      </p:sp>
      <p:sp>
        <p:nvSpPr>
          <p:cNvPr id="110" name="Google Shape;110;p18"/>
          <p:cNvSpPr txBox="1"/>
          <p:nvPr>
            <p:ph idx="4294967295" type="body"/>
          </p:nvPr>
        </p:nvSpPr>
        <p:spPr>
          <a:xfrm>
            <a:off x="291725" y="1009375"/>
            <a:ext cx="8547600" cy="380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rPr>
              <a:t>From the data we obtained after the user study we created a persona for better </a:t>
            </a:r>
            <a:r>
              <a:rPr lang="en" sz="1200">
                <a:solidFill>
                  <a:schemeClr val="dk1"/>
                </a:solidFill>
              </a:rPr>
              <a:t>understanding</a:t>
            </a:r>
            <a:r>
              <a:rPr lang="en" sz="1200">
                <a:solidFill>
                  <a:schemeClr val="dk1"/>
                </a:solidFill>
              </a:rPr>
              <a:t> of the user’s needs.</a:t>
            </a:r>
            <a:endParaRPr sz="1200">
              <a:solidFill>
                <a:schemeClr val="dk1"/>
              </a:solidFill>
            </a:endParaRPr>
          </a:p>
        </p:txBody>
      </p:sp>
      <p:pic>
        <p:nvPicPr>
          <p:cNvPr id="111" name="Google Shape;111;p18"/>
          <p:cNvPicPr preferRelativeResize="0"/>
          <p:nvPr/>
        </p:nvPicPr>
        <p:blipFill rotWithShape="1">
          <a:blip r:embed="rId3">
            <a:alphaModFix/>
          </a:blip>
          <a:srcRect b="3583" l="3148" r="3148" t="3592"/>
          <a:stretch/>
        </p:blipFill>
        <p:spPr>
          <a:xfrm>
            <a:off x="33654" y="1544845"/>
            <a:ext cx="3036633" cy="2126623"/>
          </a:xfrm>
          <a:prstGeom prst="rect">
            <a:avLst/>
          </a:prstGeom>
          <a:noFill/>
          <a:ln>
            <a:noFill/>
          </a:ln>
        </p:spPr>
      </p:pic>
      <p:pic>
        <p:nvPicPr>
          <p:cNvPr id="112" name="Google Shape;112;p18"/>
          <p:cNvPicPr preferRelativeResize="0"/>
          <p:nvPr/>
        </p:nvPicPr>
        <p:blipFill rotWithShape="1">
          <a:blip r:embed="rId4">
            <a:alphaModFix/>
          </a:blip>
          <a:srcRect b="3583" l="3148" r="3148" t="3592"/>
          <a:stretch/>
        </p:blipFill>
        <p:spPr>
          <a:xfrm>
            <a:off x="3064244" y="1544845"/>
            <a:ext cx="3036633" cy="2126623"/>
          </a:xfrm>
          <a:prstGeom prst="rect">
            <a:avLst/>
          </a:prstGeom>
          <a:noFill/>
          <a:ln>
            <a:noFill/>
          </a:ln>
        </p:spPr>
      </p:pic>
      <p:pic>
        <p:nvPicPr>
          <p:cNvPr id="113" name="Google Shape;113;p18"/>
          <p:cNvPicPr preferRelativeResize="0"/>
          <p:nvPr/>
        </p:nvPicPr>
        <p:blipFill>
          <a:blip r:embed="rId5">
            <a:alphaModFix/>
          </a:blip>
          <a:stretch>
            <a:fillRect/>
          </a:stretch>
        </p:blipFill>
        <p:spPr>
          <a:xfrm>
            <a:off x="6094261" y="1564594"/>
            <a:ext cx="3007192" cy="20871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9"/>
          <p:cNvSpPr/>
          <p:nvPr/>
        </p:nvSpPr>
        <p:spPr>
          <a:xfrm rot="5400000">
            <a:off x="1475050" y="-1259400"/>
            <a:ext cx="566100" cy="3516300"/>
          </a:xfrm>
          <a:prstGeom prst="round2SameRect">
            <a:avLst>
              <a:gd fmla="val 36678" name="adj1"/>
              <a:gd fmla="val 0" name="adj2"/>
            </a:avLst>
          </a:prstGeom>
          <a:solidFill>
            <a:srgbClr val="3C7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txBox="1"/>
          <p:nvPr>
            <p:ph type="title"/>
          </p:nvPr>
        </p:nvSpPr>
        <p:spPr>
          <a:xfrm>
            <a:off x="311700" y="254700"/>
            <a:ext cx="3232800" cy="4881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chemeClr val="lt1"/>
                </a:solidFill>
              </a:rPr>
              <a:t>PROPOSED SOLUTION</a:t>
            </a:r>
            <a:endParaRPr sz="2000">
              <a:solidFill>
                <a:schemeClr val="lt1"/>
              </a:solidFill>
            </a:endParaRPr>
          </a:p>
        </p:txBody>
      </p:sp>
      <p:sp>
        <p:nvSpPr>
          <p:cNvPr id="120" name="Google Shape;120;p19"/>
          <p:cNvSpPr txBox="1"/>
          <p:nvPr>
            <p:ph idx="1" type="body"/>
          </p:nvPr>
        </p:nvSpPr>
        <p:spPr>
          <a:xfrm>
            <a:off x="311700" y="875600"/>
            <a:ext cx="3317400" cy="43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rPr>
              <a:t>After re </a:t>
            </a:r>
            <a:r>
              <a:rPr lang="en" sz="1200">
                <a:solidFill>
                  <a:schemeClr val="dk1"/>
                </a:solidFill>
              </a:rPr>
              <a:t>analyzing</a:t>
            </a:r>
            <a:r>
              <a:rPr lang="en" sz="1200">
                <a:solidFill>
                  <a:schemeClr val="dk1"/>
                </a:solidFill>
              </a:rPr>
              <a:t> and removing non compatible solutions we obtained a design.</a:t>
            </a:r>
            <a:endParaRPr sz="1200">
              <a:solidFill>
                <a:schemeClr val="dk1"/>
              </a:solidFill>
            </a:endParaRPr>
          </a:p>
        </p:txBody>
      </p:sp>
      <p:sp>
        <p:nvSpPr>
          <p:cNvPr id="121" name="Google Shape;121;p19"/>
          <p:cNvSpPr txBox="1"/>
          <p:nvPr>
            <p:ph idx="1" type="body"/>
          </p:nvPr>
        </p:nvSpPr>
        <p:spPr>
          <a:xfrm>
            <a:off x="311700" y="3349613"/>
            <a:ext cx="8520600" cy="43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chemeClr val="dk1"/>
                </a:solidFill>
              </a:rPr>
              <a:t>After refining this idea we came up with the final design.</a:t>
            </a:r>
            <a:endParaRPr b="1" sz="1600">
              <a:solidFill>
                <a:schemeClr val="dk1"/>
              </a:solidFill>
            </a:endParaRPr>
          </a:p>
        </p:txBody>
      </p:sp>
      <p:pic>
        <p:nvPicPr>
          <p:cNvPr id="122" name="Google Shape;122;p19"/>
          <p:cNvPicPr preferRelativeResize="0"/>
          <p:nvPr/>
        </p:nvPicPr>
        <p:blipFill rotWithShape="1">
          <a:blip r:embed="rId3">
            <a:alphaModFix/>
          </a:blip>
          <a:srcRect b="47769" l="22337" r="6477" t="0"/>
          <a:stretch/>
        </p:blipFill>
        <p:spPr>
          <a:xfrm rot="-5400000">
            <a:off x="746105" y="1052425"/>
            <a:ext cx="957586" cy="1670746"/>
          </a:xfrm>
          <a:prstGeom prst="rect">
            <a:avLst/>
          </a:prstGeom>
          <a:noFill/>
          <a:ln>
            <a:noFill/>
          </a:ln>
        </p:spPr>
      </p:pic>
      <p:pic>
        <p:nvPicPr>
          <p:cNvPr id="123" name="Google Shape;123;p19"/>
          <p:cNvPicPr preferRelativeResize="0"/>
          <p:nvPr/>
        </p:nvPicPr>
        <p:blipFill rotWithShape="1">
          <a:blip r:embed="rId4">
            <a:alphaModFix/>
          </a:blip>
          <a:srcRect b="13171" l="0" r="0" t="0"/>
          <a:stretch/>
        </p:blipFill>
        <p:spPr>
          <a:xfrm rot="-5400000">
            <a:off x="701921" y="2043510"/>
            <a:ext cx="913576" cy="1538368"/>
          </a:xfrm>
          <a:prstGeom prst="rect">
            <a:avLst/>
          </a:prstGeom>
          <a:noFill/>
          <a:ln>
            <a:noFill/>
          </a:ln>
        </p:spPr>
      </p:pic>
      <p:pic>
        <p:nvPicPr>
          <p:cNvPr id="124" name="Google Shape;124;p19"/>
          <p:cNvPicPr preferRelativeResize="0"/>
          <p:nvPr/>
        </p:nvPicPr>
        <p:blipFill rotWithShape="1">
          <a:blip r:embed="rId5">
            <a:alphaModFix/>
          </a:blip>
          <a:srcRect b="13748" l="0" r="0" t="0"/>
          <a:stretch/>
        </p:blipFill>
        <p:spPr>
          <a:xfrm rot="-5400000">
            <a:off x="2233321" y="2051245"/>
            <a:ext cx="913923" cy="1528637"/>
          </a:xfrm>
          <a:prstGeom prst="rect">
            <a:avLst/>
          </a:prstGeom>
          <a:noFill/>
          <a:ln>
            <a:noFill/>
          </a:ln>
        </p:spPr>
      </p:pic>
      <p:pic>
        <p:nvPicPr>
          <p:cNvPr id="125" name="Google Shape;125;p19"/>
          <p:cNvPicPr preferRelativeResize="0"/>
          <p:nvPr/>
        </p:nvPicPr>
        <p:blipFill rotWithShape="1">
          <a:blip r:embed="rId6">
            <a:alphaModFix/>
          </a:blip>
          <a:srcRect b="0" l="9698" r="0" t="0"/>
          <a:stretch/>
        </p:blipFill>
        <p:spPr>
          <a:xfrm rot="-5400000">
            <a:off x="2196482" y="1132582"/>
            <a:ext cx="987600" cy="1528635"/>
          </a:xfrm>
          <a:prstGeom prst="rect">
            <a:avLst/>
          </a:prstGeom>
          <a:noFill/>
          <a:ln>
            <a:noFill/>
          </a:ln>
        </p:spPr>
      </p:pic>
      <p:sp>
        <p:nvSpPr>
          <p:cNvPr id="126" name="Google Shape;126;p19"/>
          <p:cNvSpPr txBox="1"/>
          <p:nvPr/>
        </p:nvSpPr>
        <p:spPr>
          <a:xfrm>
            <a:off x="4389175" y="1252375"/>
            <a:ext cx="4136400" cy="9033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1155CC"/>
              </a:buClr>
              <a:buSzPts val="1100"/>
              <a:buChar char="●"/>
            </a:pPr>
            <a:r>
              <a:rPr lang="en" sz="1100"/>
              <a:t>Aluminium</a:t>
            </a:r>
            <a:r>
              <a:rPr lang="en" sz="1100">
                <a:solidFill>
                  <a:srgbClr val="000000"/>
                </a:solidFill>
              </a:rPr>
              <a:t> frame</a:t>
            </a:r>
            <a:endParaRPr sz="1100">
              <a:solidFill>
                <a:srgbClr val="000000"/>
              </a:solidFill>
            </a:endParaRPr>
          </a:p>
          <a:p>
            <a:pPr indent="-298450" lvl="0" marL="457200" rtl="0" algn="l">
              <a:lnSpc>
                <a:spcPct val="115000"/>
              </a:lnSpc>
              <a:spcBef>
                <a:spcPts val="0"/>
              </a:spcBef>
              <a:spcAft>
                <a:spcPts val="0"/>
              </a:spcAft>
              <a:buClr>
                <a:srgbClr val="1155CC"/>
              </a:buClr>
              <a:buSzPts val="1100"/>
              <a:buChar char="●"/>
            </a:pPr>
            <a:r>
              <a:rPr lang="en" sz="1100">
                <a:solidFill>
                  <a:srgbClr val="000000"/>
                </a:solidFill>
              </a:rPr>
              <a:t>Modellable plastic</a:t>
            </a:r>
            <a:endParaRPr sz="1100">
              <a:solidFill>
                <a:srgbClr val="000000"/>
              </a:solidFill>
            </a:endParaRPr>
          </a:p>
          <a:p>
            <a:pPr indent="-298450" lvl="0" marL="457200" rtl="0" algn="l">
              <a:lnSpc>
                <a:spcPct val="115000"/>
              </a:lnSpc>
              <a:spcBef>
                <a:spcPts val="0"/>
              </a:spcBef>
              <a:spcAft>
                <a:spcPts val="0"/>
              </a:spcAft>
              <a:buClr>
                <a:srgbClr val="1155CC"/>
              </a:buClr>
              <a:buSzPts val="1100"/>
              <a:buChar char="●"/>
            </a:pPr>
            <a:r>
              <a:rPr lang="en" sz="1100">
                <a:solidFill>
                  <a:srgbClr val="000000"/>
                </a:solidFill>
              </a:rPr>
              <a:t>Waterproof polyester coated silver nylon and Pongee</a:t>
            </a:r>
            <a:endParaRPr sz="1100">
              <a:solidFill>
                <a:srgbClr val="000000"/>
              </a:solidFill>
            </a:endParaRPr>
          </a:p>
          <a:p>
            <a:pPr indent="-298450" lvl="0" marL="457200" rtl="0" algn="l">
              <a:lnSpc>
                <a:spcPct val="115000"/>
              </a:lnSpc>
              <a:spcBef>
                <a:spcPts val="0"/>
              </a:spcBef>
              <a:spcAft>
                <a:spcPts val="1600"/>
              </a:spcAft>
              <a:buClr>
                <a:srgbClr val="1155CC"/>
              </a:buClr>
              <a:buSzPts val="1100"/>
              <a:buChar char="●"/>
            </a:pPr>
            <a:r>
              <a:rPr lang="en" sz="1100">
                <a:solidFill>
                  <a:srgbClr val="202124"/>
                </a:solidFill>
                <a:highlight>
                  <a:srgbClr val="FFFFFF"/>
                </a:highlight>
              </a:rPr>
              <a:t>Polyurethane </a:t>
            </a:r>
            <a:r>
              <a:rPr lang="en" sz="1100">
                <a:solidFill>
                  <a:srgbClr val="202124"/>
                </a:solidFill>
                <a:highlight>
                  <a:srgbClr val="FFFFFF"/>
                </a:highlight>
              </a:rPr>
              <a:t>laminate </a:t>
            </a:r>
            <a:endParaRPr sz="1100">
              <a:solidFill>
                <a:srgbClr val="000000"/>
              </a:solidFill>
            </a:endParaRPr>
          </a:p>
        </p:txBody>
      </p:sp>
      <p:sp>
        <p:nvSpPr>
          <p:cNvPr id="127" name="Google Shape;127;p19"/>
          <p:cNvSpPr txBox="1"/>
          <p:nvPr/>
        </p:nvSpPr>
        <p:spPr>
          <a:xfrm>
            <a:off x="4389175" y="850100"/>
            <a:ext cx="2744700" cy="3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MATERIALS</a:t>
            </a:r>
            <a:r>
              <a:rPr b="1" lang="en" sz="1800">
                <a:solidFill>
                  <a:schemeClr val="dk1"/>
                </a:solidFill>
              </a:rPr>
              <a:t> USED</a:t>
            </a:r>
            <a:endParaRPr b="1" sz="1800">
              <a:solidFill>
                <a:schemeClr val="dk1"/>
              </a:solidFill>
            </a:endParaRPr>
          </a:p>
        </p:txBody>
      </p:sp>
      <p:sp>
        <p:nvSpPr>
          <p:cNvPr id="128" name="Google Shape;128;p19"/>
          <p:cNvSpPr txBox="1"/>
          <p:nvPr/>
        </p:nvSpPr>
        <p:spPr>
          <a:xfrm>
            <a:off x="4389175" y="2038350"/>
            <a:ext cx="3317400" cy="5661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1155CC"/>
              </a:buClr>
              <a:buSzPts val="1100"/>
              <a:buChar char="●"/>
            </a:pPr>
            <a:r>
              <a:rPr lang="en" sz="1100">
                <a:solidFill>
                  <a:srgbClr val="000000"/>
                </a:solidFill>
              </a:rPr>
              <a:t>Nuts and bolts</a:t>
            </a:r>
            <a:endParaRPr sz="1100">
              <a:solidFill>
                <a:srgbClr val="000000"/>
              </a:solidFill>
            </a:endParaRPr>
          </a:p>
          <a:p>
            <a:pPr indent="-298450" lvl="0" marL="457200" rtl="0" algn="l">
              <a:lnSpc>
                <a:spcPct val="115000"/>
              </a:lnSpc>
              <a:spcBef>
                <a:spcPts val="0"/>
              </a:spcBef>
              <a:spcAft>
                <a:spcPts val="0"/>
              </a:spcAft>
              <a:buClr>
                <a:srgbClr val="1155CC"/>
              </a:buClr>
              <a:buSzPts val="1100"/>
              <a:buChar char="●"/>
            </a:pPr>
            <a:r>
              <a:rPr lang="en" sz="1100">
                <a:solidFill>
                  <a:srgbClr val="000000"/>
                </a:solidFill>
              </a:rPr>
              <a:t>Adhesives</a:t>
            </a:r>
            <a:endParaRPr sz="1100">
              <a:solidFill>
                <a:srgbClr val="000000"/>
              </a:solidFill>
            </a:endParaRPr>
          </a:p>
        </p:txBody>
      </p:sp>
      <p:sp>
        <p:nvSpPr>
          <p:cNvPr id="129" name="Google Shape;129;p19"/>
          <p:cNvSpPr txBox="1"/>
          <p:nvPr/>
        </p:nvSpPr>
        <p:spPr>
          <a:xfrm>
            <a:off x="389525" y="3858400"/>
            <a:ext cx="84042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dk1"/>
                </a:solidFill>
              </a:rPr>
              <a:t>UI Design:</a:t>
            </a:r>
            <a:r>
              <a:rPr lang="en" sz="1600">
                <a:solidFill>
                  <a:schemeClr val="dk1"/>
                </a:solidFill>
              </a:rPr>
              <a:t> We also prepared a design of the User Interface of a marketing app for the product for better marketing service for the product.</a:t>
            </a:r>
            <a:endParaRPr sz="16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0"/>
          <p:cNvPicPr preferRelativeResize="0"/>
          <p:nvPr/>
        </p:nvPicPr>
        <p:blipFill>
          <a:blip r:embed="rId3">
            <a:alphaModFix/>
          </a:blip>
          <a:stretch>
            <a:fillRect/>
          </a:stretch>
        </p:blipFill>
        <p:spPr>
          <a:xfrm>
            <a:off x="286995" y="1054175"/>
            <a:ext cx="4833979" cy="3839174"/>
          </a:xfrm>
          <a:prstGeom prst="rect">
            <a:avLst/>
          </a:prstGeom>
          <a:noFill/>
          <a:ln>
            <a:noFill/>
          </a:ln>
        </p:spPr>
      </p:pic>
      <p:pic>
        <p:nvPicPr>
          <p:cNvPr id="135" name="Google Shape;135;p20"/>
          <p:cNvPicPr preferRelativeResize="0"/>
          <p:nvPr/>
        </p:nvPicPr>
        <p:blipFill rotWithShape="1">
          <a:blip r:embed="rId4">
            <a:alphaModFix/>
          </a:blip>
          <a:srcRect b="3911" l="0" r="0" t="4278"/>
          <a:stretch/>
        </p:blipFill>
        <p:spPr>
          <a:xfrm>
            <a:off x="5120975" y="2466075"/>
            <a:ext cx="3374100" cy="2427275"/>
          </a:xfrm>
          <a:prstGeom prst="rect">
            <a:avLst/>
          </a:prstGeom>
          <a:noFill/>
          <a:ln>
            <a:noFill/>
          </a:ln>
        </p:spPr>
      </p:pic>
      <p:pic>
        <p:nvPicPr>
          <p:cNvPr id="136" name="Google Shape;136;p20"/>
          <p:cNvPicPr preferRelativeResize="0"/>
          <p:nvPr/>
        </p:nvPicPr>
        <p:blipFill rotWithShape="1">
          <a:blip r:embed="rId5">
            <a:alphaModFix/>
          </a:blip>
          <a:srcRect b="8850" l="0" r="0" t="0"/>
          <a:stretch/>
        </p:blipFill>
        <p:spPr>
          <a:xfrm>
            <a:off x="5120975" y="102700"/>
            <a:ext cx="2432520" cy="23633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21"/>
          <p:cNvPicPr preferRelativeResize="0"/>
          <p:nvPr/>
        </p:nvPicPr>
        <p:blipFill rotWithShape="1">
          <a:blip r:embed="rId3">
            <a:alphaModFix/>
          </a:blip>
          <a:srcRect b="5632" l="6383" r="13424" t="7982"/>
          <a:stretch/>
        </p:blipFill>
        <p:spPr>
          <a:xfrm>
            <a:off x="3112200" y="662100"/>
            <a:ext cx="5689050" cy="4332799"/>
          </a:xfrm>
          <a:prstGeom prst="rect">
            <a:avLst/>
          </a:prstGeom>
          <a:noFill/>
          <a:ln>
            <a:noFill/>
          </a:ln>
        </p:spPr>
      </p:pic>
      <p:sp>
        <p:nvSpPr>
          <p:cNvPr id="142" name="Google Shape;142;p21"/>
          <p:cNvSpPr/>
          <p:nvPr/>
        </p:nvSpPr>
        <p:spPr>
          <a:xfrm rot="5400000">
            <a:off x="791625" y="-521200"/>
            <a:ext cx="451200" cy="2034300"/>
          </a:xfrm>
          <a:prstGeom prst="round2SameRect">
            <a:avLst>
              <a:gd fmla="val 36678"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txBox="1"/>
          <p:nvPr>
            <p:ph type="title"/>
          </p:nvPr>
        </p:nvSpPr>
        <p:spPr>
          <a:xfrm>
            <a:off x="235475" y="257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DIMENSIONS</a:t>
            </a:r>
            <a:endParaRPr sz="1800">
              <a:solidFill>
                <a:schemeClr val="lt1"/>
              </a:solidFill>
            </a:endParaRPr>
          </a:p>
        </p:txBody>
      </p:sp>
      <p:pic>
        <p:nvPicPr>
          <p:cNvPr id="144" name="Google Shape;144;p21"/>
          <p:cNvPicPr preferRelativeResize="0"/>
          <p:nvPr/>
        </p:nvPicPr>
        <p:blipFill rotWithShape="1">
          <a:blip r:embed="rId4">
            <a:alphaModFix/>
          </a:blip>
          <a:srcRect b="28816" l="20726" r="31526" t="16985"/>
          <a:stretch/>
        </p:blipFill>
        <p:spPr>
          <a:xfrm>
            <a:off x="337450" y="1054738"/>
            <a:ext cx="2589425" cy="2077900"/>
          </a:xfrm>
          <a:prstGeom prst="rect">
            <a:avLst/>
          </a:prstGeom>
          <a:noFill/>
          <a:ln>
            <a:noFill/>
          </a:ln>
        </p:spPr>
      </p:pic>
      <p:pic>
        <p:nvPicPr>
          <p:cNvPr id="145" name="Google Shape;145;p21"/>
          <p:cNvPicPr preferRelativeResize="0"/>
          <p:nvPr/>
        </p:nvPicPr>
        <p:blipFill rotWithShape="1">
          <a:blip r:embed="rId5">
            <a:alphaModFix/>
          </a:blip>
          <a:srcRect b="14106" l="10969" r="35310" t="14106"/>
          <a:stretch/>
        </p:blipFill>
        <p:spPr>
          <a:xfrm>
            <a:off x="337447" y="3132650"/>
            <a:ext cx="1971165" cy="18622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